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7"/>
  </p:notesMasterIdLst>
  <p:handoutMasterIdLst>
    <p:handoutMasterId r:id="rId18"/>
  </p:handoutMasterIdLst>
  <p:sldIdLst>
    <p:sldId id="258" r:id="rId6"/>
    <p:sldId id="256" r:id="rId7"/>
    <p:sldId id="260" r:id="rId8"/>
    <p:sldId id="285" r:id="rId9"/>
    <p:sldId id="287" r:id="rId10"/>
    <p:sldId id="297" r:id="rId11"/>
    <p:sldId id="288" r:id="rId12"/>
    <p:sldId id="292" r:id="rId13"/>
    <p:sldId id="293" r:id="rId14"/>
    <p:sldId id="294" r:id="rId15"/>
    <p:sldId id="28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52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483">
          <p15:clr>
            <a:srgbClr val="A4A3A4"/>
          </p15:clr>
        </p15:guide>
        <p15:guide id="8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306" y="96"/>
      </p:cViewPr>
      <p:guideLst>
        <p:guide orient="horz" pos="2160"/>
        <p:guide pos="3840"/>
        <p:guide orient="horz" pos="1752"/>
        <p:guide orient="horz" pos="3748"/>
        <p:guide orient="horz" pos="1207"/>
        <p:guide pos="483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täjä-Roimu Taina" userId="e3f3e2e3-b190-4b87-b246-710ff567717b" providerId="ADAL" clId="{A413B04D-9337-4FD3-8413-E8BE501A608E}"/>
    <pc:docChg chg="custSel modSld">
      <pc:chgData name="Kytäjä-Roimu Taina" userId="e3f3e2e3-b190-4b87-b246-710ff567717b" providerId="ADAL" clId="{A413B04D-9337-4FD3-8413-E8BE501A608E}" dt="2025-02-11T17:03:51.500" v="31" actId="20577"/>
      <pc:docMkLst>
        <pc:docMk/>
      </pc:docMkLst>
      <pc:sldChg chg="modSp mod">
        <pc:chgData name="Kytäjä-Roimu Taina" userId="e3f3e2e3-b190-4b87-b246-710ff567717b" providerId="ADAL" clId="{A413B04D-9337-4FD3-8413-E8BE501A608E}" dt="2025-02-11T17:03:51.500" v="31" actId="20577"/>
        <pc:sldMkLst>
          <pc:docMk/>
          <pc:sldMk cId="1096964476" sldId="260"/>
        </pc:sldMkLst>
        <pc:spChg chg="mod">
          <ac:chgData name="Kytäjä-Roimu Taina" userId="e3f3e2e3-b190-4b87-b246-710ff567717b" providerId="ADAL" clId="{A413B04D-9337-4FD3-8413-E8BE501A608E}" dt="2025-02-11T17:03:51.500" v="31" actId="20577"/>
          <ac:spMkLst>
            <pc:docMk/>
            <pc:sldMk cId="1096964476" sldId="260"/>
            <ac:spMk id="3" creationId="{00000000-0000-0000-0000-000000000000}"/>
          </ac:spMkLst>
        </pc:spChg>
      </pc:sldChg>
      <pc:sldChg chg="modSp mod">
        <pc:chgData name="Kytäjä-Roimu Taina" userId="e3f3e2e3-b190-4b87-b246-710ff567717b" providerId="ADAL" clId="{A413B04D-9337-4FD3-8413-E8BE501A608E}" dt="2025-02-11T16:12:25.394" v="1" actId="14100"/>
        <pc:sldMkLst>
          <pc:docMk/>
          <pc:sldMk cId="3079260058" sldId="293"/>
        </pc:sldMkLst>
        <pc:spChg chg="mod">
          <ac:chgData name="Kytäjä-Roimu Taina" userId="e3f3e2e3-b190-4b87-b246-710ff567717b" providerId="ADAL" clId="{A413B04D-9337-4FD3-8413-E8BE501A608E}" dt="2025-02-11T16:12:25.394" v="1" actId="14100"/>
          <ac:spMkLst>
            <pc:docMk/>
            <pc:sldMk cId="3079260058" sldId="293"/>
            <ac:spMk id="3" creationId="{95727EEA-4349-BA15-4676-3CEF04CA17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463D-6419-46A6-B2EB-AA323D79BB18}" type="datetimeFigureOut">
              <a:rPr lang="fi-FI" sz="800" smtClean="0"/>
              <a:t>11.2.2025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D6617-AC6A-44C4-A12D-0B4D46AD9928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853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5F893AC-E78A-45A9-8E8A-87523003F28F}" type="datetimeFigureOut">
              <a:rPr lang="en-GB" smtClean="0"/>
              <a:pPr/>
              <a:t>11/02/2025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0684F2A-5974-4779-A58E-2D1531ADA6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2720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6741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4" y="2781299"/>
            <a:ext cx="4608512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7879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11.2.2025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899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81551053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710418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11.2.2025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722779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11.2.2025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28772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11.2.2025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608128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F966FE-4A40-4288-AB1B-1B80DB586FA6}" type="datetime1">
              <a:rPr lang="fi-FI" smtClean="0"/>
              <a:pPr/>
              <a:t>11.2.2025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70146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28728B0-3D2C-4F99-9815-5EB029A10DC9}" type="datetime1">
              <a:rPr lang="fi-FI" smtClean="0"/>
              <a:t>11.2.2025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512000" y="2579745"/>
            <a:ext cx="3168000" cy="1698510"/>
            <a:chOff x="10713600" y="334801"/>
            <a:chExt cx="1069200" cy="573247"/>
          </a:xfrm>
        </p:grpSpPr>
        <p:sp>
          <p:nvSpPr>
            <p:cNvPr id="2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65444077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87089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11081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25958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1903050"/>
      </p:ext>
    </p:extLst>
  </p:cSld>
  <p:clrMapOvr>
    <a:masterClrMapping/>
  </p:clrMapOvr>
  <p:transition spd="slow"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11.2.2025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78017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948756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990932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74195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5137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401266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7352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3529908"/>
      </p:ext>
    </p:extLst>
  </p:cSld>
  <p:clrMapOvr>
    <a:masterClrMapping/>
  </p:clrMapOvr>
  <p:transition spd="slow"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46091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009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11.2.2025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55428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1863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5643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11.2.2025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422585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11.2.2025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350929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11.2.2025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543844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11.2.2025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81740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691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57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34083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2188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28287922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11.2.2025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0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62" r:id="rId6"/>
    <p:sldLayoutId id="2147483663" r:id="rId7"/>
    <p:sldLayoutId id="2147483659" r:id="rId8"/>
    <p:sldLayoutId id="2147483657" r:id="rId9"/>
    <p:sldLayoutId id="2147483658" r:id="rId10"/>
    <p:sldLayoutId id="2147483686" r:id="rId11"/>
    <p:sldLayoutId id="2147483653" r:id="rId12"/>
    <p:sldLayoutId id="2147483661" r:id="rId13"/>
    <p:sldLayoutId id="2147483660" r:id="rId14"/>
    <p:sldLayoutId id="2147483665" r:id="rId15"/>
    <p:sldLayoutId id="2147483654" r:id="rId16"/>
    <p:sldLayoutId id="2147483655" r:id="rId17"/>
    <p:sldLayoutId id="2147483683" r:id="rId18"/>
    <p:sldLayoutId id="2147483664" r:id="rId19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rgbClr val="000000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11.2.2025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1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85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autoliitto.fi/toiminta/al-sport-autourheilu/ecorun-taloudellisuusajo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autoliitto.fi/uploads/2024/12/23269b59-2025_al-sport_ecorun-lajisaannot_v1.1.pd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pPr/>
              <a:t>11.2.2025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233436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F95A9-1092-DFB2-58DB-75D630BE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11821-10A5-EABA-5494-BEFA9E958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165" y="2796787"/>
            <a:ext cx="5113337" cy="3168651"/>
          </a:xfrm>
        </p:spPr>
        <p:txBody>
          <a:bodyPr anchor="t">
            <a:normAutofit fontScale="92500" lnSpcReduction="10000"/>
          </a:bodyPr>
          <a:lstStyle/>
          <a:p>
            <a:r>
              <a:rPr lang="fi-FI" dirty="0"/>
              <a:t>Kilpailujen järjestäminen on mukavaa puuhaa. Parasta siinä ihmisten kanssa toimiminen ja hyvän mielen tuottaminen.</a:t>
            </a:r>
          </a:p>
          <a:p>
            <a:r>
              <a:rPr lang="fi-FI" dirty="0"/>
              <a:t>Kilpailujen järjestäminen on yksi tapa tuottaa lisäarvoa Autoliiton jäsenille, ja osoittaa että osastoillamme on toimintaa.</a:t>
            </a:r>
          </a:p>
          <a:p>
            <a:r>
              <a:rPr lang="fi-FI" dirty="0"/>
              <a:t>Rahallisesti tässä ei puhuta isoista rahoista, yleensä ollaan tyytyväisiä että päästään hivenen plussan puolelle.</a:t>
            </a:r>
          </a:p>
          <a:p>
            <a:r>
              <a:rPr lang="fi-FI" dirty="0"/>
              <a:t>Kilpailujen järjestäjiä kaivataan lisää, myös uusia toimitsijoita, jotta perinteet ja tietotaito ei häviä. </a:t>
            </a:r>
          </a:p>
          <a:p>
            <a:r>
              <a:rPr lang="fi-FI" dirty="0"/>
              <a:t>Löytyykö sinun osastosta henkilöitä kilpailemaan, toimitsijaksi, tai peräti järjestämään kilpailuja?</a:t>
            </a:r>
          </a:p>
          <a:p>
            <a:r>
              <a:rPr lang="fi-FI" dirty="0"/>
              <a:t>Kiitoksia!</a:t>
            </a:r>
          </a:p>
          <a:p>
            <a:endParaRPr lang="fi-FI" dirty="0"/>
          </a:p>
          <a:p>
            <a:r>
              <a:rPr lang="fi-FI" dirty="0"/>
              <a:t>EcoRun: </a:t>
            </a:r>
            <a:r>
              <a:rPr lang="fi-FI" dirty="0">
                <a:hlinkClick r:id="rId2"/>
              </a:rPr>
              <a:t>https://www.autoliitto.fi/toiminta/al-sport-autourheilu/ecorun-taloudellisuusajo/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5B475-4EC2-50FD-C6B7-E2583EF2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C6C05924-026B-46F5-02B4-36E5BD58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EcoRun kilpailun järjestäminen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5E858-8D41-3C1F-0D47-B4785A1A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192FFE8B-F8DE-9ECA-DAB5-F92DEEE663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0" r="16160"/>
          <a:stretch/>
        </p:blipFill>
        <p:spPr/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7F2516A1-11A1-EE3D-5B08-AC26858D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65" y="1052736"/>
            <a:ext cx="5113337" cy="1007393"/>
          </a:xfrm>
        </p:spPr>
        <p:txBody>
          <a:bodyPr/>
          <a:lstStyle/>
          <a:p>
            <a:r>
              <a:rPr lang="fi-FI" dirty="0"/>
              <a:t>Loppusanat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7752719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t>11.2.2025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821610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Kilpailun järjestäminen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EcoRun</a:t>
            </a:r>
            <a:r>
              <a:rPr lang="fi-FI" dirty="0"/>
              <a:t> taloudellisuusajo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0955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83" y="908050"/>
            <a:ext cx="5113337" cy="1007393"/>
          </a:xfrm>
        </p:spPr>
        <p:txBody>
          <a:bodyPr anchor="b">
            <a:normAutofit/>
          </a:bodyPr>
          <a:lstStyle/>
          <a:p>
            <a:r>
              <a:rPr lang="fi-FI" dirty="0"/>
              <a:t>Kuinka se alkaa?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 fontScale="92500" lnSpcReduction="10000"/>
          </a:bodyPr>
          <a:lstStyle/>
          <a:p>
            <a:r>
              <a:rPr lang="fi-FI" dirty="0"/>
              <a:t>Homma oikeastaan alkaa sillä, että saadaan idea kilpailun järjestämisestä.</a:t>
            </a:r>
          </a:p>
          <a:p>
            <a:r>
              <a:rPr lang="fi-FI" dirty="0"/>
              <a:t>Lajiryhmän päällikköön on hyvä olla yhteydessä heti alkuvaiheessa. Näin saadaan etukäteen katsottua sopiva ajankohta kilpailuun, sekä muut vaadittavat asiat.</a:t>
            </a:r>
          </a:p>
          <a:p>
            <a:r>
              <a:rPr lang="fi-FI"/>
              <a:t>Kilpailun budjettiarvio.</a:t>
            </a:r>
            <a:endParaRPr lang="fi-FI" dirty="0"/>
          </a:p>
          <a:p>
            <a:r>
              <a:rPr lang="fi-FI" dirty="0"/>
              <a:t>Kalenteriin anomus AL-Sportin nettisivujen kautta (Edellisen vuoden huhtikuu).</a:t>
            </a:r>
          </a:p>
          <a:p>
            <a:r>
              <a:rPr lang="fi-FI" dirty="0"/>
              <a:t>Kilpailulupa (AL-Sport) sekä kilpailukutsu (7 viikkoa ennen).</a:t>
            </a:r>
          </a:p>
          <a:p>
            <a:r>
              <a:rPr lang="fi-FI" dirty="0"/>
              <a:t>Kilpailulle nettisivut ja some.</a:t>
            </a:r>
          </a:p>
          <a:p>
            <a:r>
              <a:rPr lang="fi-FI" dirty="0"/>
              <a:t>Järjestäjän pitää olla Autoliiton osasto (</a:t>
            </a:r>
            <a:r>
              <a:rPr lang="fi-FI" dirty="0" err="1"/>
              <a:t>AKK:n</a:t>
            </a:r>
            <a:r>
              <a:rPr lang="fi-FI" dirty="0"/>
              <a:t> jäsenseura), tai joku muu </a:t>
            </a:r>
            <a:r>
              <a:rPr lang="fi-FI" dirty="0" err="1"/>
              <a:t>AKK:n</a:t>
            </a:r>
            <a:r>
              <a:rPr lang="fi-FI" dirty="0"/>
              <a:t> jäsenseura.</a:t>
            </a:r>
          </a:p>
          <a:p>
            <a:r>
              <a:rPr lang="fi-FI" dirty="0"/>
              <a:t>AL-Sportin nettisivuilta löydät lisää tietoa, sekä tietenkin kysymällä rohkeasti.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C758873B-F4C4-EF19-0EBE-74A500E5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EcoRun kilpailun järjestäminen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pic>
        <p:nvPicPr>
          <p:cNvPr id="8" name="Kuvan paikkamerkki 7" descr="Kuva, joka sisältää kohteen taivas, piha-, ajoneuvo, maa-ajoneuvo&#10;&#10;Kuvaus luotu automaattisesti">
            <a:extLst>
              <a:ext uri="{FF2B5EF4-FFF2-40B4-BE49-F238E27FC236}">
                <a16:creationId xmlns:a16="http://schemas.microsoft.com/office/drawing/2014/main" id="{C058A973-8395-BD60-B3A8-C77D07139C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6" b="16756"/>
          <a:stretch/>
        </p:blipFill>
        <p:spPr>
          <a:xfrm>
            <a:off x="6311900" y="1700233"/>
            <a:ext cx="5113338" cy="4249695"/>
          </a:xfrm>
          <a:noFill/>
        </p:spPr>
      </p:pic>
    </p:spTree>
    <p:extLst>
      <p:ext uri="{BB962C8B-B14F-4D97-AF65-F5344CB8AC3E}">
        <p14:creationId xmlns:p14="http://schemas.microsoft.com/office/powerpoint/2010/main" val="109696447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F7F6E-7F47-E2AF-2901-DF1CE5F6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340C-725C-EC68-F61B-01ED24EF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 anchor="b">
            <a:normAutofit fontScale="90000"/>
          </a:bodyPr>
          <a:lstStyle/>
          <a:p>
            <a:br>
              <a:rPr lang="fi-FI" sz="2300" dirty="0"/>
            </a:br>
            <a:r>
              <a:rPr lang="fi-FI" sz="4000" dirty="0"/>
              <a:t>Kilpailupaikka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01B5-C0A1-C257-2789-EF8B19B69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/>
          </a:bodyPr>
          <a:lstStyle/>
          <a:p>
            <a:r>
              <a:rPr lang="fi-FI" dirty="0"/>
              <a:t>Kilpailupaikaksi sopii lähes mikä paikka tahansa, johon on mahdollista saada kilpailutoimisto pystyyn. </a:t>
            </a:r>
          </a:p>
          <a:p>
            <a:r>
              <a:rPr lang="fi-FI" dirty="0"/>
              <a:t>Paikan suhteen täytyy kuitenkin huomioida tankkauksien, sekä sähköautojen latauksen mahdollisuus lähialueella. </a:t>
            </a:r>
          </a:p>
          <a:p>
            <a:r>
              <a:rPr lang="fi-FI" dirty="0"/>
              <a:t>Parkkitilaa on hyvä olla riittävästi ja WC tilat. Ruokailu, tai kahvittelu mahdollisuus on plussaa, vaikka omakustanteisesti.</a:t>
            </a:r>
          </a:p>
          <a:p>
            <a:r>
              <a:rPr lang="fi-FI" dirty="0"/>
              <a:t>Usein kilpailupaikaksi valikoituukin joku isompi huoltamo, tai liikenneasema, jossa on kaikki tarvittava saman katon alla.</a:t>
            </a:r>
          </a:p>
          <a:p>
            <a:r>
              <a:rPr lang="fi-FI" dirty="0"/>
              <a:t>Sijaintia mietittäessä on hyvä ottaa huomioon lähialueen liikennejärjestelyt. Kaupungin ruuhkainen keskusta ei välttämättä ole paras paikka järjestää kilpailua.</a:t>
            </a:r>
          </a:p>
          <a:p>
            <a:r>
              <a:rPr lang="fi-FI" dirty="0"/>
              <a:t>Lähtö ja maali voivat olla eri paikoissa, helpompi jos on samassa.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9847F-5378-EE39-0B09-AE418C15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A1717770-938B-CEA1-ACD7-D4F1E7BD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333375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EcoRun kilpailun järjestäminen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6448-6237-BFFE-6C93-4C0BA45E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1E25E2B6-BCE5-028B-8494-52C0AE6300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4880"/>
          <a:stretch/>
        </p:blipFill>
        <p:spPr>
          <a:xfrm>
            <a:off x="6311929" y="1700212"/>
            <a:ext cx="5113280" cy="4249737"/>
          </a:xfrm>
          <a:noFill/>
        </p:spPr>
      </p:pic>
    </p:spTree>
    <p:extLst>
      <p:ext uri="{BB962C8B-B14F-4D97-AF65-F5344CB8AC3E}">
        <p14:creationId xmlns:p14="http://schemas.microsoft.com/office/powerpoint/2010/main" val="276302841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C296-D157-B60F-1585-B1C50897E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9ABA239-86A4-0C2F-C4E3-BD00197C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 anchor="b">
            <a:normAutofit/>
          </a:bodyPr>
          <a:lstStyle/>
          <a:p>
            <a:r>
              <a:rPr lang="fi-FI" dirty="0"/>
              <a:t>Kilpailureitti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FCCA-22A6-3F08-8C0F-1AB19C882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/>
          </a:bodyPr>
          <a:lstStyle/>
          <a:p>
            <a:r>
              <a:rPr lang="fi-FI" dirty="0"/>
              <a:t>Kilpailureitti on tyypillisesti 200-400km pitkä. Reitti on jaettu eri pituisiin jaksoihin, sekä vähintään yhteen pidempään taukoon.</a:t>
            </a:r>
          </a:p>
          <a:p>
            <a:r>
              <a:rPr lang="fi-FI" dirty="0"/>
              <a:t>Tiekirja on laadittu Excelillä, se tulostetaan, tai teetetään kilpailua varten. </a:t>
            </a:r>
          </a:p>
          <a:p>
            <a:r>
              <a:rPr lang="fi-FI" dirty="0"/>
              <a:t>Tiekirjaa tehtäessä joutuu reitin ajamaan useampaan kertaan läpi. Tähän kannattaa varata aikaa.</a:t>
            </a:r>
          </a:p>
          <a:p>
            <a:r>
              <a:rPr lang="fi-FI" dirty="0"/>
              <a:t>Jotkut kilpailijat välttelevät paljon sorateitä sisältäviä kilpailuja.</a:t>
            </a:r>
          </a:p>
          <a:p>
            <a:r>
              <a:rPr lang="fi-FI" dirty="0"/>
              <a:t>Reitin suunnittelussa hyvä huomioida AT-Asemien, sekä taukopaikan sijainti vrt. toimitsijoiden määrä. </a:t>
            </a:r>
          </a:p>
          <a:p>
            <a:r>
              <a:rPr lang="fi-FI" dirty="0"/>
              <a:t>Aikataulutus sopivaksi. Ei liikaa, eikä liian vähän aikaa.</a:t>
            </a:r>
          </a:p>
          <a:p>
            <a:r>
              <a:rPr lang="fi-FI" dirty="0"/>
              <a:t>Tiekirjoja malliksi löytyy EcoRun lajisivun alaosasta ”Harjoitus tiekirjoja”.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E082F-6CBA-7FC1-1582-65545204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6A89AF05-857D-49E5-EE03-4864E4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333375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EcoRun kilpailun järjestäminen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A4911-8290-2FF8-D75B-E49B3C70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pic>
        <p:nvPicPr>
          <p:cNvPr id="2" name="Kuvan paikkamerkki 1">
            <a:extLst>
              <a:ext uri="{FF2B5EF4-FFF2-40B4-BE49-F238E27FC236}">
                <a16:creationId xmlns:a16="http://schemas.microsoft.com/office/drawing/2014/main" id="{FF8D959B-B599-4777-F8CD-40FA6AB677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3" b="18833"/>
          <a:stretch/>
        </p:blipFill>
        <p:spPr>
          <a:xfrm>
            <a:off x="6311935" y="1700212"/>
            <a:ext cx="5113267" cy="4249737"/>
          </a:xfrm>
          <a:noFill/>
        </p:spPr>
      </p:pic>
    </p:spTree>
    <p:extLst>
      <p:ext uri="{BB962C8B-B14F-4D97-AF65-F5344CB8AC3E}">
        <p14:creationId xmlns:p14="http://schemas.microsoft.com/office/powerpoint/2010/main" val="265784574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6869-2D3F-13FA-4234-B3C2228B9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3ECE-03E5-646F-FA73-0D5FCD81F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 lnSpcReduction="10000"/>
          </a:bodyPr>
          <a:lstStyle/>
          <a:p>
            <a:r>
              <a:rPr lang="fi-FI" dirty="0"/>
              <a:t>-     Kilpailun johtaja (1 hlö. rallin perustoimitsijalisenssi).</a:t>
            </a:r>
          </a:p>
          <a:p>
            <a:pPr marL="285750" indent="-285750">
              <a:buFontTx/>
              <a:buChar char="-"/>
            </a:pPr>
            <a:r>
              <a:rPr lang="fi-FI" dirty="0"/>
              <a:t>Tarkkailija (1 hlö. rallin perustoimitsijalisenssi).</a:t>
            </a:r>
          </a:p>
          <a:p>
            <a:pPr marL="285750" indent="-285750">
              <a:buFontTx/>
              <a:buChar char="-"/>
            </a:pPr>
            <a:r>
              <a:rPr lang="fi-FI" dirty="0"/>
              <a:t>Sihteeri (1-2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Ratamestari (1-2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0 – Auto ja mahdollisesti purkuauto (2-4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Nopeusvalvontatutka (1-4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Tuloslaskenta (1-2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Tankkauspäällikkö + tankkaajat (2-6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Mittariston lukijat (sähköautot) (1-4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Katsastus (1-2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Lähtö ja maali henkilökunta (2-4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AT-Asemien henkilökunta (1-2 hlö per asema).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DBFAC-6DD9-B3C0-A04F-C32BCB10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982283D4-96C9-1915-157B-92FECB66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EcoRun kilpailun järjestäminen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B49B9-C74E-F31D-01BE-69596543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pic>
        <p:nvPicPr>
          <p:cNvPr id="2" name="Kuvan paikkamerkki 1">
            <a:extLst>
              <a:ext uri="{FF2B5EF4-FFF2-40B4-BE49-F238E27FC236}">
                <a16:creationId xmlns:a16="http://schemas.microsoft.com/office/drawing/2014/main" id="{81CEF109-02EB-D117-D7DE-66EE54E422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3" b="18833"/>
          <a:stretch/>
        </p:blipFill>
        <p:spPr/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F4520B5A-0048-1F7A-61A7-37C14A39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Kilpailun toimitsijat</a:t>
            </a:r>
            <a:br>
              <a:rPr lang="fi-FI" dirty="0"/>
            </a:br>
            <a:r>
              <a:rPr lang="fi-FI" sz="1400" b="0" dirty="0"/>
              <a:t>(Esimerkkejä määristä. Vaihtelee kilpailuittain, sekä osaa eri tehtävistä voi hoitaa sama henkilö)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425092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9DD5-C663-DE67-5C03-9AB44B8BA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79AF-9D8A-2622-3DBF-B28B96911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 fontScale="85000" lnSpcReduction="20000"/>
          </a:bodyPr>
          <a:lstStyle/>
          <a:p>
            <a:pPr marL="285750" indent="-285750">
              <a:buFontTx/>
              <a:buChar char="-"/>
            </a:pPr>
            <a:r>
              <a:rPr lang="fi-FI" dirty="0"/>
              <a:t>Ilmoittautuminen kilpailutoimistoon.</a:t>
            </a:r>
          </a:p>
          <a:p>
            <a:pPr marL="285750" indent="-285750">
              <a:buFontTx/>
              <a:buChar char="-"/>
            </a:pPr>
            <a:r>
              <a:rPr lang="fi-FI" dirty="0"/>
              <a:t>Kilpailunumerot autoon ja katsastus.</a:t>
            </a:r>
          </a:p>
          <a:p>
            <a:pPr marL="285750" indent="-285750">
              <a:buFontTx/>
              <a:buChar char="-"/>
            </a:pPr>
            <a:r>
              <a:rPr lang="fi-FI" dirty="0"/>
              <a:t>Alkutankkaukset (jos kilpailussa on).</a:t>
            </a:r>
          </a:p>
          <a:p>
            <a:pPr marL="285750" indent="-285750">
              <a:buFontTx/>
              <a:buChar char="-"/>
            </a:pPr>
            <a:r>
              <a:rPr lang="fi-FI" dirty="0"/>
              <a:t>Ajajakokous.</a:t>
            </a:r>
          </a:p>
          <a:p>
            <a:pPr marL="285750" indent="-285750">
              <a:buFontTx/>
              <a:buChar char="-"/>
            </a:pPr>
            <a:r>
              <a:rPr lang="fi-FI" dirty="0"/>
              <a:t>Lähtö</a:t>
            </a:r>
          </a:p>
          <a:p>
            <a:pPr marL="285750" indent="-285750">
              <a:buFontTx/>
              <a:buChar char="-"/>
            </a:pPr>
            <a:r>
              <a:rPr lang="fi-FI" dirty="0"/>
              <a:t>AT-Asemia x määrä</a:t>
            </a:r>
          </a:p>
          <a:p>
            <a:pPr marL="285750" indent="-285750">
              <a:buFontTx/>
              <a:buChar char="-"/>
            </a:pPr>
            <a:r>
              <a:rPr lang="fi-FI" dirty="0"/>
              <a:t>Tauko</a:t>
            </a:r>
          </a:p>
          <a:p>
            <a:pPr marL="285750" indent="-285750">
              <a:buFontTx/>
              <a:buChar char="-"/>
            </a:pPr>
            <a:r>
              <a:rPr lang="fi-FI" dirty="0"/>
              <a:t>AT-Asemia x määrä</a:t>
            </a:r>
          </a:p>
          <a:p>
            <a:pPr marL="285750" indent="-285750">
              <a:buFontTx/>
              <a:buChar char="-"/>
            </a:pPr>
            <a:r>
              <a:rPr lang="fi-FI" dirty="0"/>
              <a:t>Maali </a:t>
            </a:r>
          </a:p>
          <a:p>
            <a:pPr marL="285750" indent="-285750">
              <a:buFontTx/>
              <a:buChar char="-"/>
            </a:pPr>
            <a:r>
              <a:rPr lang="fi-FI" dirty="0"/>
              <a:t>Sähköautojen mittariston luku.</a:t>
            </a:r>
          </a:p>
          <a:p>
            <a:pPr marL="285750" indent="-285750">
              <a:buFontTx/>
              <a:buChar char="-"/>
            </a:pPr>
            <a:r>
              <a:rPr lang="fi-FI" dirty="0"/>
              <a:t>Lopputankkaukset (jos kilpailussa on)</a:t>
            </a:r>
          </a:p>
          <a:p>
            <a:pPr marL="285750" indent="-285750">
              <a:buFontTx/>
              <a:buChar char="-"/>
            </a:pPr>
            <a:r>
              <a:rPr lang="fi-FI" dirty="0"/>
              <a:t>Tuloslaskenta</a:t>
            </a:r>
          </a:p>
          <a:p>
            <a:pPr marL="285750" indent="-285750">
              <a:buFontTx/>
              <a:buChar char="-"/>
            </a:pPr>
            <a:r>
              <a:rPr lang="fi-FI" dirty="0"/>
              <a:t>Tulokset</a:t>
            </a:r>
          </a:p>
          <a:p>
            <a:pPr marL="285750" indent="-285750">
              <a:buFontTx/>
              <a:buChar char="-"/>
            </a:pPr>
            <a:r>
              <a:rPr lang="fi-FI" dirty="0"/>
              <a:t>Palkintojenjako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D96F-23FF-E606-53BB-6FBEBCC0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85F81267-6349-C7EE-4E5C-5B1B8C83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EcoRun kilpailun järjestäminen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1BF95-8E4C-7917-B7D6-C0EB0CC8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pic>
        <p:nvPicPr>
          <p:cNvPr id="2" name="Kuvan paikkamerkki 1">
            <a:extLst>
              <a:ext uri="{FF2B5EF4-FFF2-40B4-BE49-F238E27FC236}">
                <a16:creationId xmlns:a16="http://schemas.microsoft.com/office/drawing/2014/main" id="{79ECF739-DFDD-1DF2-62FC-885E7F7AF6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3" b="18833"/>
          <a:stretch/>
        </p:blipFill>
        <p:spPr/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43842468-70F0-118C-2031-C0469398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054521"/>
            <a:ext cx="5113337" cy="1007393"/>
          </a:xfrm>
        </p:spPr>
        <p:txBody>
          <a:bodyPr/>
          <a:lstStyle/>
          <a:p>
            <a:r>
              <a:rPr lang="fi-FI" dirty="0"/>
              <a:t>Kilpailun kulku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367385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37650-BF8A-17E8-C94C-615AA5E32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9A2B6DD-E80B-EF97-3C4A-D5671D99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 anchor="b">
            <a:normAutofit/>
          </a:bodyPr>
          <a:lstStyle/>
          <a:p>
            <a:r>
              <a:rPr lang="fi-FI" dirty="0"/>
              <a:t>Tankkaus ja lataus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9340C-AB2A-1110-7D24-143D587E1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/>
          </a:bodyPr>
          <a:lstStyle/>
          <a:p>
            <a:r>
              <a:rPr lang="fi-FI" dirty="0"/>
              <a:t>Tankkauksiin ja mittariston lukuun löytyy yksityiskohtaisemmat ohjeet säännöistä.</a:t>
            </a:r>
          </a:p>
          <a:p>
            <a:r>
              <a:rPr lang="fi-FI" dirty="0"/>
              <a:t>Polttoaineen kulutus lasketaan tankatun määrän perusteella.</a:t>
            </a:r>
          </a:p>
          <a:p>
            <a:r>
              <a:rPr lang="fi-FI" dirty="0"/>
              <a:t>Sähköautoja ei tällä hetkellä ladata tuloksien saamiseksi, vaan kulutus luetaan auton mittaristosta (kWh/100km).</a:t>
            </a:r>
          </a:p>
          <a:p>
            <a:r>
              <a:rPr lang="fi-FI" dirty="0"/>
              <a:t>Myös tankattavien autojen kulutukset voidaan lukea mittaristosta tankkauksen sijaan, kilpailukutsussa mainitaan jos näin on.</a:t>
            </a:r>
          </a:p>
          <a:p>
            <a:r>
              <a:rPr lang="fi-FI" dirty="0"/>
              <a:t>Jos kilpailu on kovin lyhyt, kasvaa tankkauksien virhemarginaali, tämän takia pitäisi pituus olla yli 200km.</a:t>
            </a:r>
          </a:p>
          <a:p>
            <a:r>
              <a:rPr lang="fi-FI" dirty="0"/>
              <a:t>Säännöt: </a:t>
            </a:r>
            <a:r>
              <a:rPr lang="fi-FI" dirty="0">
                <a:hlinkClick r:id="rId2"/>
              </a:rPr>
              <a:t>https://www.autoliitto.fi/uploads/2024/12/23269b59-2025_al-sport_ecorun-lajisaannot_v1.1.pdf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85E70-018D-FD8C-FC95-C1DD851B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2A6762CD-9B46-0B16-5C8B-DEA2ECD5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333375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EcoRun kilpailun järjestäminen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35BB0-5E3E-9AE2-61AB-316401F5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pic>
        <p:nvPicPr>
          <p:cNvPr id="2" name="Kuvan paikkamerkki 1">
            <a:extLst>
              <a:ext uri="{FF2B5EF4-FFF2-40B4-BE49-F238E27FC236}">
                <a16:creationId xmlns:a16="http://schemas.microsoft.com/office/drawing/2014/main" id="{EC9347B3-BBE9-F1CF-38BF-35288C5D68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3" b="18833"/>
          <a:stretch/>
        </p:blipFill>
        <p:spPr>
          <a:xfrm>
            <a:off x="6311934" y="1700212"/>
            <a:ext cx="5113269" cy="4249737"/>
          </a:xfrm>
          <a:noFill/>
        </p:spPr>
      </p:pic>
    </p:spTree>
    <p:extLst>
      <p:ext uri="{BB962C8B-B14F-4D97-AF65-F5344CB8AC3E}">
        <p14:creationId xmlns:p14="http://schemas.microsoft.com/office/powerpoint/2010/main" val="173442630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7FF5B-6E07-FC7D-F172-E8309E6A1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90959137-1266-A3E6-6109-AE0B0BD7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 anchor="b">
            <a:normAutofit/>
          </a:bodyPr>
          <a:lstStyle/>
          <a:p>
            <a:r>
              <a:rPr lang="fi-FI" dirty="0"/>
              <a:t>Tulokset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27EEA-4349-BA15-4676-3CEF04CA1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3" y="2708920"/>
            <a:ext cx="5256708" cy="3168651"/>
          </a:xfrm>
        </p:spPr>
        <p:txBody>
          <a:bodyPr anchor="t">
            <a:normAutofit/>
          </a:bodyPr>
          <a:lstStyle/>
          <a:p>
            <a:r>
              <a:rPr lang="fi-FI" dirty="0"/>
              <a:t>Maaliin tultaessa on 30 min aikaa tehdä vastalause johdon päätöstä tai kilpailutapahtumia koskien.</a:t>
            </a:r>
          </a:p>
          <a:p>
            <a:r>
              <a:rPr lang="fi-FI" dirty="0"/>
              <a:t>Aika ja tankkauskortit + tutkamittaukset ym. toimitetaan tuloslaskentaan.</a:t>
            </a:r>
          </a:p>
          <a:p>
            <a:r>
              <a:rPr lang="fi-FI" dirty="0"/>
              <a:t>Tuloslaskenta tehdään yleensä Excelillä, vaihtoehtoisesti voi käyttää Googlen vastaavaa tms.</a:t>
            </a:r>
          </a:p>
          <a:p>
            <a:r>
              <a:rPr lang="fi-FI" dirty="0"/>
              <a:t>Kilpailun tulokset julkistetaan kilpailutoimiston ilmoitustaululla, tästä alkaa tulosluettelon vastalauseaika (15 minuuttia), jos vastalauseita ei tule, niin tämän ajan jälkeen jaetaan palkinnot.</a:t>
            </a:r>
          </a:p>
          <a:p>
            <a:r>
              <a:rPr lang="fi-FI" dirty="0"/>
              <a:t>Tulokset lähetetään lajiryhmän päällikölle, joka laittaa ne EcoRun lajisivuille sekä päivittää cup-tulokset.</a:t>
            </a:r>
          </a:p>
          <a:p>
            <a:r>
              <a:rPr lang="fi-FI" dirty="0"/>
              <a:t>Kilpailun omien sivujen päivityksestä huolehtii kilpailun järjestäjä itse, samoin omista somekanavistaan.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6BE4C-9C60-35E7-9D3B-A77A8D91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44B430B6-AFD4-0946-3A80-B79F18C1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333375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EcoRun kilpailun järjestäminen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6704-AB94-C1DF-5984-CA2AB78A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pic>
        <p:nvPicPr>
          <p:cNvPr id="2" name="Kuvan paikkamerkki 1">
            <a:extLst>
              <a:ext uri="{FF2B5EF4-FFF2-40B4-BE49-F238E27FC236}">
                <a16:creationId xmlns:a16="http://schemas.microsoft.com/office/drawing/2014/main" id="{172EC907-346E-8A09-1611-864D99EF45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4880"/>
          <a:stretch/>
        </p:blipFill>
        <p:spPr>
          <a:xfrm>
            <a:off x="6311929" y="1700212"/>
            <a:ext cx="5113280" cy="4249737"/>
          </a:xfrm>
          <a:noFill/>
        </p:spPr>
      </p:pic>
    </p:spTree>
    <p:extLst>
      <p:ext uri="{BB962C8B-B14F-4D97-AF65-F5344CB8AC3E}">
        <p14:creationId xmlns:p14="http://schemas.microsoft.com/office/powerpoint/2010/main" val="307926005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utoliitto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CE4E15CE-2ACC-4F1D-A582-56FA5CB5CBA4}"/>
    </a:ext>
  </a:extLst>
</a:theme>
</file>

<file path=ppt/theme/theme2.xml><?xml version="1.0" encoding="utf-8"?>
<a:theme xmlns:a="http://schemas.openxmlformats.org/drawingml/2006/main" name="Autoliitto Dark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621EE57D-CCDD-4045-A93D-122DB3533036}"/>
    </a:ext>
  </a:extLst>
</a:theme>
</file>

<file path=ppt/theme/theme3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73F5E3D7A93A4182F7385283683997" ma:contentTypeVersion="18" ma:contentTypeDescription="Luo uusi asiakirja." ma:contentTypeScope="" ma:versionID="58b8daa8f921e0650beacb8ed6594881">
  <xsd:schema xmlns:xsd="http://www.w3.org/2001/XMLSchema" xmlns:xs="http://www.w3.org/2001/XMLSchema" xmlns:p="http://schemas.microsoft.com/office/2006/metadata/properties" xmlns:ns1="http://schemas.microsoft.com/sharepoint/v3" xmlns:ns2="1cc04343-ae7c-4401-9739-4df771a9c426" xmlns:ns3="5cfae51a-0ee6-42ad-a645-30f8daef72ec" targetNamespace="http://schemas.microsoft.com/office/2006/metadata/properties" ma:root="true" ma:fieldsID="3c644f9c40c7f9d67e7e269f57944081" ns1:_="" ns2:_="" ns3:_="">
    <xsd:import namespace="http://schemas.microsoft.com/sharepoint/v3"/>
    <xsd:import namespace="1cc04343-ae7c-4401-9739-4df771a9c426"/>
    <xsd:import namespace="5cfae51a-0ee6-42ad-a645-30f8daef72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Ajankohta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04343-ae7c-4401-9739-4df771a9c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f72d644a-dbc7-4bb2-933a-7803cf2215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jankohta" ma:index="17" nillable="true" ma:displayName="Ajankohta" ma:format="DateOnly" ma:internalName="Ajankohta">
      <xsd:simpleType>
        <xsd:restriction base="dms:DateTim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ae51a-0ee6-42ad-a645-30f8daef72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da193d5-d105-4efe-92a9-205797a0e19a}" ma:internalName="TaxCatchAll" ma:showField="CatchAllData" ma:web="5cfae51a-0ee6-42ad-a645-30f8daef72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fae51a-0ee6-42ad-a645-30f8daef72ec">
      <UserInfo>
        <DisplayName>Hämäläinen Ksenija</DisplayName>
        <AccountId>35</AccountId>
        <AccountType/>
      </UserInfo>
    </SharedWithUsers>
    <TaxCatchAll xmlns="5cfae51a-0ee6-42ad-a645-30f8daef72e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cc04343-ae7c-4401-9739-4df771a9c426">
      <Terms xmlns="http://schemas.microsoft.com/office/infopath/2007/PartnerControls"/>
    </lcf76f155ced4ddcb4097134ff3c332f>
    <Ajankohta xmlns="1cc04343-ae7c-4401-9739-4df771a9c426" xsi:nil="true"/>
  </documentManagement>
</p:properties>
</file>

<file path=customXml/itemProps1.xml><?xml version="1.0" encoding="utf-8"?>
<ds:datastoreItem xmlns:ds="http://schemas.openxmlformats.org/officeDocument/2006/customXml" ds:itemID="{B795D1C0-F263-4A6F-838E-C279DFE569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E6AE54-BB2F-4DEE-A677-96064C1FABC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1cc04343-ae7c-4401-9739-4df771a9c426"/>
    <ds:schemaRef ds:uri="5cfae51a-0ee6-42ad-a645-30f8daef72e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CE49F4-D053-4205-846D-D7C390CBB217}">
  <ds:schemaRefs>
    <ds:schemaRef ds:uri="http://schemas.microsoft.com/office/2006/metadata/properties"/>
    <ds:schemaRef ds:uri="http://www.w3.org/2000/xmlns/"/>
    <ds:schemaRef ds:uri="5cfae51a-0ee6-42ad-a645-30f8daef72ec"/>
    <ds:schemaRef ds:uri="http://www.w3.org/2001/XMLSchema-instance"/>
    <ds:schemaRef ds:uri="http://schemas.microsoft.com/sharepoint/v3"/>
    <ds:schemaRef ds:uri="1cc04343-ae7c-4401-9739-4df771a9c426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autoliitto_malli</Template>
  <TotalTime>316</TotalTime>
  <Words>774</Words>
  <Application>Microsoft Office PowerPoint</Application>
  <PresentationFormat>Laajakuva</PresentationFormat>
  <Paragraphs>110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Autoliitto</vt:lpstr>
      <vt:lpstr>Autoliitto Dark</vt:lpstr>
      <vt:lpstr>PowerPoint-esitys</vt:lpstr>
      <vt:lpstr>Kilpailun järjestäminen</vt:lpstr>
      <vt:lpstr>Kuinka se alkaa? </vt:lpstr>
      <vt:lpstr> Kilpailupaikka </vt:lpstr>
      <vt:lpstr>Kilpailureitti </vt:lpstr>
      <vt:lpstr>Kilpailun toimitsijat (Esimerkkejä määristä. Vaihtelee kilpailuittain, sekä osaa eri tehtävistä voi hoitaa sama henkilö)</vt:lpstr>
      <vt:lpstr>Kilpailun kulku </vt:lpstr>
      <vt:lpstr>Tankkaus ja lataus </vt:lpstr>
      <vt:lpstr>Tulokset </vt:lpstr>
      <vt:lpstr>Loppusanat 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Saari Taina</dc:creator>
  <cp:lastModifiedBy>Kytäjä-Roimu Taina</cp:lastModifiedBy>
  <cp:revision>10</cp:revision>
  <dcterms:created xsi:type="dcterms:W3CDTF">2019-09-20T12:41:53Z</dcterms:created>
  <dcterms:modified xsi:type="dcterms:W3CDTF">2025-02-11T17:04:00Z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0x0101004473F5E3D7A93A4182F7385283683997</vt:lpwstr>
  </property>
  <property fmtid="{D5CDD505-2E9C-101B-9397-08002B2CF9AE}" pid="3" name="MSIP_Label_083d5e33-ee80-44fb-b54f-ec380621df60_Enabled">
    <vt:lpwstr>true</vt:lpwstr>
  </property>
  <property fmtid="{D5CDD505-2E9C-101B-9397-08002B2CF9AE}" pid="4" name="MSIP_Label_083d5e33-ee80-44fb-b54f-ec380621df60_SetDate">
    <vt:lpwstr>2023-02-15T09:34:42Z</vt:lpwstr>
  </property>
  <property fmtid="{D5CDD505-2E9C-101B-9397-08002B2CF9AE}" pid="5" name="MSIP_Label_083d5e33-ee80-44fb-b54f-ec380621df60_Method">
    <vt:lpwstr>Standard</vt:lpwstr>
  </property>
  <property fmtid="{D5CDD505-2E9C-101B-9397-08002B2CF9AE}" pid="6" name="MSIP_Label_083d5e33-ee80-44fb-b54f-ec380621df60_Name">
    <vt:lpwstr>Autoliitto Julkinen</vt:lpwstr>
  </property>
  <property fmtid="{D5CDD505-2E9C-101B-9397-08002B2CF9AE}" pid="7" name="MSIP_Label_083d5e33-ee80-44fb-b54f-ec380621df60_SiteId">
    <vt:lpwstr>f7a8bcbd-68c9-4539-a0fb-243fade6c6d5</vt:lpwstr>
  </property>
  <property fmtid="{D5CDD505-2E9C-101B-9397-08002B2CF9AE}" pid="8" name="MSIP_Label_083d5e33-ee80-44fb-b54f-ec380621df60_ActionId">
    <vt:lpwstr>65d1cb26-d231-42e9-b7f3-9e7e34193e0a</vt:lpwstr>
  </property>
  <property fmtid="{D5CDD505-2E9C-101B-9397-08002B2CF9AE}" pid="9" name="MSIP_Label_083d5e33-ee80-44fb-b54f-ec380621df60_ContentBits">
    <vt:lpwstr>0</vt:lpwstr>
  </property>
  <property fmtid="{D5CDD505-2E9C-101B-9397-08002B2CF9AE}" pid="10" name="MediaServiceImageTags">
    <vt:lpwstr/>
  </property>
</Properties>
</file>